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</p:sldMasterIdLst>
  <p:notesMasterIdLst>
    <p:notesMasterId r:id="rId18"/>
  </p:notesMasterIdLst>
  <p:sldIdLst>
    <p:sldId id="257" r:id="rId3"/>
    <p:sldId id="261" r:id="rId4"/>
    <p:sldId id="260" r:id="rId5"/>
    <p:sldId id="265" r:id="rId6"/>
    <p:sldId id="263" r:id="rId7"/>
    <p:sldId id="270" r:id="rId8"/>
    <p:sldId id="277" r:id="rId9"/>
    <p:sldId id="272" r:id="rId10"/>
    <p:sldId id="273" r:id="rId11"/>
    <p:sldId id="275" r:id="rId12"/>
    <p:sldId id="274" r:id="rId13"/>
    <p:sldId id="276" r:id="rId14"/>
    <p:sldId id="269" r:id="rId15"/>
    <p:sldId id="267" r:id="rId16"/>
    <p:sldId id="268" r:id="rId17"/>
  </p:sldIdLst>
  <p:sldSz cx="12192000" cy="6858000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-윤고딕320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-윤고딕310" panose="020B0600000101010101" charset="-127"/>
      <p:regular r:id="rId28"/>
    </p:embeddedFont>
    <p:embeddedFont>
      <p:font typeface="Yoon 윤고딕 530_TT" panose="020B0600000101010101" charset="-127"/>
      <p:regular r:id="rId29"/>
    </p:embeddedFont>
    <p:embeddedFont>
      <p:font typeface="-윤고딕330" panose="020B0600000101010101" charset="-127"/>
      <p:regular r:id="rId30"/>
    </p:embeddedFont>
    <p:embeddedFont>
      <p:font typeface="-윤고딕340" panose="020B0600000101010101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7FF"/>
    <a:srgbClr val="767171"/>
    <a:srgbClr val="FFC1CA"/>
    <a:srgbClr val="FFD4CA"/>
    <a:srgbClr val="FFE7D2"/>
    <a:srgbClr val="FCEDD9"/>
    <a:srgbClr val="FBFBFB"/>
    <a:srgbClr val="F5F5F5"/>
    <a:srgbClr val="D6E0DC"/>
    <a:srgbClr val="AFB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5" autoAdjust="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7EAF9-3B3D-4FDE-B357-16025EDA8DF2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47248-1E21-41AD-BD58-A97035783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5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47248-1E21-41AD-BD58-A970357832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6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B383F-B3E6-45B6-BF84-8F6FC240602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5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B383F-B3E6-45B6-BF84-8F6FC240602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B383F-B3E6-45B6-BF84-8F6FC240602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2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5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4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0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68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178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71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45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98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36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0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5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11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578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25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8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7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5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8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5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7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1578-C6D3-4675-8356-B1DF85200384}" type="datetimeFigureOut">
              <a:rPr lang="ko-KR" altLang="en-US" smtClean="0"/>
              <a:t>2016-03-16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FC768-03AF-4B68-BD92-F1DC15340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1578-C6D3-4675-8356-B1DF852003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FC768-03AF-4B68-BD92-F1DC153403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8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677920" y="4533900"/>
            <a:ext cx="6807200" cy="1357828"/>
            <a:chOff x="3708400" y="2529840"/>
            <a:chExt cx="6807200" cy="1357828"/>
          </a:xfrm>
        </p:grpSpPr>
        <p:sp>
          <p:nvSpPr>
            <p:cNvPr id="8" name="TextBox 7"/>
            <p:cNvSpPr txBox="1"/>
            <p:nvPr/>
          </p:nvSpPr>
          <p:spPr>
            <a:xfrm>
              <a:off x="3708400" y="2529840"/>
              <a:ext cx="680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키넥트와</a:t>
              </a:r>
              <a:r>
                <a:rPr lang="ko-KR" altLang="en-US" sz="28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빔 프로젝트를 이용한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08400" y="3210560"/>
              <a:ext cx="68072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9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모션인식 디지털 윈도우</a:t>
              </a:r>
            </a:p>
          </p:txBody>
        </p:sp>
      </p:grpSp>
      <p:sp>
        <p:nvSpPr>
          <p:cNvPr id="11" name="액자 10"/>
          <p:cNvSpPr/>
          <p:nvPr/>
        </p:nvSpPr>
        <p:spPr>
          <a:xfrm>
            <a:off x="4706620" y="1376045"/>
            <a:ext cx="2783840" cy="2819380"/>
          </a:xfrm>
          <a:prstGeom prst="frame">
            <a:avLst>
              <a:gd name="adj1" fmla="val 5612"/>
            </a:avLst>
          </a:prstGeom>
          <a:solidFill>
            <a:srgbClr val="A3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5773597" y="1376045"/>
            <a:ext cx="1716863" cy="2819380"/>
          </a:xfrm>
          <a:prstGeom prst="frame">
            <a:avLst>
              <a:gd name="adj1" fmla="val 9012"/>
            </a:avLst>
          </a:prstGeom>
          <a:solidFill>
            <a:srgbClr val="A3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86026" y="790575"/>
            <a:ext cx="7505700" cy="596202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8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3466" y="683600"/>
            <a:ext cx="1085991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Kinect for Windows v2 Sensor </a:t>
            </a:r>
            <a:r>
              <a:rPr lang="ko-KR" altLang="en-US" sz="4400" b="1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특징</a:t>
            </a:r>
            <a:endParaRPr lang="en-US" altLang="ko-KR" sz="24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Wider field of view (horizontally and vertically) for depth and color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3x depth fidelity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1080p, HD color camera (30fps)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Lighting independent IR (30fps)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Improved microphones (zero balanced)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25 skeletal joints for six people -&gt; Bio correct skeletal joints (particularly hips/shoulders/spine) plus more points and rotations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Thumb tracking, end of and tracking, Open/Closed</a:t>
            </a:r>
            <a:endParaRPr lang="ko-KR" altLang="en-US" sz="24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2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0" y="1569855"/>
            <a:ext cx="6107764" cy="3711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374" y="1569855"/>
            <a:ext cx="3891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</a:rPr>
              <a:t>Multiple Kinect-enabled</a:t>
            </a:r>
          </a:p>
          <a:p>
            <a:r>
              <a:rPr lang="en-US" altLang="ko-KR" sz="2800" b="1" dirty="0">
                <a:solidFill>
                  <a:prstClr val="white"/>
                </a:solidFill>
              </a:rPr>
              <a:t>Applications can run</a:t>
            </a:r>
          </a:p>
          <a:p>
            <a:r>
              <a:rPr lang="en-US" altLang="ko-KR" sz="2800" b="1" dirty="0">
                <a:solidFill>
                  <a:prstClr val="white"/>
                </a:solidFill>
              </a:rPr>
              <a:t>simultaneously</a:t>
            </a:r>
            <a:endParaRPr lang="ko-KR" altLang="en-US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5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015633"/>
              </p:ext>
            </p:extLst>
          </p:nvPr>
        </p:nvGraphicFramePr>
        <p:xfrm>
          <a:off x="909112" y="1823768"/>
          <a:ext cx="28448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Image" r:id="rId4" imgW="2844720" imgH="1625400" progId="Photoshop.Image.55">
                  <p:embed/>
                </p:oleObj>
              </mc:Choice>
              <mc:Fallback>
                <p:oleObj name="Image" r:id="rId4" imgW="2844720" imgH="16254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9112" y="1823768"/>
                        <a:ext cx="2844800" cy="162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3465" y="477609"/>
            <a:ext cx="1085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Kinect Data Sources</a:t>
            </a:r>
            <a:endParaRPr lang="ko-KR" altLang="en-US" sz="2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236002"/>
              </p:ext>
            </p:extLst>
          </p:nvPr>
        </p:nvGraphicFramePr>
        <p:xfrm>
          <a:off x="4885971" y="1823768"/>
          <a:ext cx="2374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Image" r:id="rId6" imgW="2374920" imgH="2070000" progId="Photoshop.Image.55">
                  <p:embed/>
                </p:oleObj>
              </mc:Choice>
              <mc:Fallback>
                <p:oleObj name="Image" r:id="rId6" imgW="2374920" imgH="20700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5971" y="1823768"/>
                        <a:ext cx="23749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103941"/>
              </p:ext>
            </p:extLst>
          </p:nvPr>
        </p:nvGraphicFramePr>
        <p:xfrm>
          <a:off x="8392930" y="1823768"/>
          <a:ext cx="23812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Image" r:id="rId8" imgW="2381040" imgH="2095560" progId="Photoshop.Image.55">
                  <p:embed/>
                </p:oleObj>
              </mc:Choice>
              <mc:Fallback>
                <p:oleObj name="Image" r:id="rId8" imgW="2381040" imgH="209556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92930" y="1823768"/>
                        <a:ext cx="2381250" cy="209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166798"/>
              </p:ext>
            </p:extLst>
          </p:nvPr>
        </p:nvGraphicFramePr>
        <p:xfrm>
          <a:off x="1137712" y="4536446"/>
          <a:ext cx="23876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Image" r:id="rId10" imgW="2387520" imgH="2076480" progId="Photoshop.Image.55">
                  <p:embed/>
                </p:oleObj>
              </mc:Choice>
              <mc:Fallback>
                <p:oleObj name="Image" r:id="rId10" imgW="2387520" imgH="20764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37712" y="4536446"/>
                        <a:ext cx="23876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427719"/>
              </p:ext>
            </p:extLst>
          </p:nvPr>
        </p:nvGraphicFramePr>
        <p:xfrm>
          <a:off x="4885970" y="4532141"/>
          <a:ext cx="2368550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12" imgW="2368440" imgH="2101680" progId="Photoshop.Image.55">
                  <p:embed/>
                </p:oleObj>
              </mc:Choice>
              <mc:Fallback>
                <p:oleObj name="Image" r:id="rId12" imgW="2368440" imgH="21016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5970" y="4532141"/>
                        <a:ext cx="2368550" cy="210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28013" y="1378287"/>
            <a:ext cx="10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</a:rPr>
              <a:t>Audio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0662" y="1378286"/>
            <a:ext cx="1239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</a:rPr>
              <a:t>Infrared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80056" y="1378286"/>
            <a:ext cx="10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</a:rPr>
              <a:t>Depth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9945" y="4074638"/>
            <a:ext cx="162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prstClr val="white"/>
                </a:solidFill>
              </a:rPr>
              <a:t>BodyIndex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8679" y="4082873"/>
            <a:ext cx="162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</a:rPr>
              <a:t>Body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077" y="5051451"/>
            <a:ext cx="3891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sym typeface="Wingdings" panose="05000000000000000000" pitchFamily="2" charset="2"/>
              </a:rPr>
              <a:t></a:t>
            </a:r>
            <a:r>
              <a:rPr lang="ko-KR" altLang="en-US" sz="2800" b="1" dirty="0">
                <a:solidFill>
                  <a:prstClr val="white"/>
                </a:solidFill>
              </a:rPr>
              <a:t>실제 사용할 소스</a:t>
            </a:r>
          </a:p>
        </p:txBody>
      </p:sp>
    </p:spTree>
    <p:extLst>
      <p:ext uri="{BB962C8B-B14F-4D97-AF65-F5344CB8AC3E}">
        <p14:creationId xmlns:p14="http://schemas.microsoft.com/office/powerpoint/2010/main" val="22814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438748" y="2451796"/>
            <a:ext cx="3263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총괄</a:t>
            </a:r>
            <a:endParaRPr lang="en-US" altLang="ko-KR" sz="4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4000" dirty="0" err="1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키넥트</a:t>
            </a:r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모션 처리</a:t>
            </a:r>
          </a:p>
        </p:txBody>
      </p:sp>
      <p:sp>
        <p:nvSpPr>
          <p:cNvPr id="20" name="육각형 19"/>
          <p:cNvSpPr/>
          <p:nvPr/>
        </p:nvSpPr>
        <p:spPr>
          <a:xfrm>
            <a:off x="3952240" y="1595120"/>
            <a:ext cx="4236720" cy="3652345"/>
          </a:xfrm>
          <a:prstGeom prst="hexagon">
            <a:avLst>
              <a:gd name="adj" fmla="val 27782"/>
              <a:gd name="vf" fmla="val 115470"/>
            </a:avLst>
          </a:prstGeom>
          <a:noFill/>
          <a:ln w="76200" cmpd="sng">
            <a:solidFill>
              <a:srgbClr val="A3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6960" y="2985473"/>
            <a:ext cx="258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슬립리스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47280" y="252009"/>
            <a:ext cx="215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미술학과 </a:t>
            </a: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13 </a:t>
            </a:r>
            <a:r>
              <a:rPr lang="ko-KR" altLang="en-US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주민경</a:t>
            </a:r>
            <a:endParaRPr lang="en-US" altLang="ko-KR" sz="3600" dirty="0">
              <a:solidFill>
                <a:prstClr val="white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79840" y="2953663"/>
            <a:ext cx="215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컴퓨터학부 </a:t>
            </a: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11 </a:t>
            </a:r>
            <a:r>
              <a:rPr lang="ko-KR" altLang="en-US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서상욱</a:t>
            </a:r>
            <a:endParaRPr lang="en-US" altLang="ko-KR" sz="3600" dirty="0">
              <a:solidFill>
                <a:prstClr val="white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47280" y="5583633"/>
            <a:ext cx="215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컴퓨터학부 </a:t>
            </a:r>
            <a:r>
              <a:rPr lang="en-US" altLang="ko-KR" sz="24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11 </a:t>
            </a:r>
            <a:r>
              <a:rPr lang="ko-KR" altLang="en-US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도찬호</a:t>
            </a:r>
            <a:endParaRPr lang="en-US" altLang="ko-KR" sz="3600" dirty="0">
              <a:solidFill>
                <a:prstClr val="white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696210" y="5563313"/>
            <a:ext cx="2719070" cy="985183"/>
            <a:chOff x="2807970" y="5299153"/>
            <a:chExt cx="2719070" cy="985183"/>
          </a:xfrm>
        </p:grpSpPr>
        <p:sp>
          <p:nvSpPr>
            <p:cNvPr id="28" name="TextBox 27"/>
            <p:cNvSpPr txBox="1"/>
            <p:nvPr/>
          </p:nvSpPr>
          <p:spPr>
            <a:xfrm>
              <a:off x="2807970" y="5299153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컴퓨터학부 </a:t>
              </a:r>
              <a:r>
                <a:rPr lang="en-US" altLang="ko-KR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13</a:t>
              </a:r>
              <a:endParaRPr lang="en-US" altLang="ko-KR" sz="36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03600" y="5638005"/>
              <a:ext cx="2123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prstClr val="white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박상석</a:t>
              </a:r>
              <a:endParaRPr lang="en-US" altLang="ko-KR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315720" y="2975313"/>
            <a:ext cx="2697480" cy="994013"/>
            <a:chOff x="2829560" y="5290323"/>
            <a:chExt cx="2697480" cy="994013"/>
          </a:xfrm>
        </p:grpSpPr>
        <p:sp>
          <p:nvSpPr>
            <p:cNvPr id="44" name="TextBox 43"/>
            <p:cNvSpPr txBox="1"/>
            <p:nvPr/>
          </p:nvSpPr>
          <p:spPr>
            <a:xfrm>
              <a:off x="2829560" y="5290323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컴퓨터학부 </a:t>
              </a:r>
              <a:r>
                <a:rPr lang="en-US" altLang="ko-KR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11</a:t>
              </a:r>
              <a:endParaRPr lang="en-US" altLang="ko-KR" sz="36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3600" y="5638005"/>
              <a:ext cx="2123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prstClr val="white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이영석</a:t>
              </a:r>
              <a:endParaRPr lang="en-US" altLang="ko-KR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651760" y="253339"/>
            <a:ext cx="2778760" cy="994013"/>
            <a:chOff x="2748280" y="5290323"/>
            <a:chExt cx="2778760" cy="994013"/>
          </a:xfrm>
        </p:grpSpPr>
        <p:sp>
          <p:nvSpPr>
            <p:cNvPr id="48" name="TextBox 47"/>
            <p:cNvSpPr txBox="1"/>
            <p:nvPr/>
          </p:nvSpPr>
          <p:spPr>
            <a:xfrm>
              <a:off x="2748280" y="5290323"/>
              <a:ext cx="215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미술학과 </a:t>
              </a:r>
              <a:r>
                <a:rPr lang="en-US" altLang="ko-KR" sz="2400" dirty="0">
                  <a:solidFill>
                    <a:prstClr val="white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13</a:t>
              </a:r>
              <a:endParaRPr lang="en-US" altLang="ko-KR" sz="36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03600" y="5638005"/>
              <a:ext cx="2123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>
                  <a:solidFill>
                    <a:prstClr val="white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진도은</a:t>
              </a:r>
              <a:endParaRPr lang="en-US" altLang="ko-KR" sz="3600" dirty="0">
                <a:solidFill>
                  <a:prstClr val="white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4721469" y="1153391"/>
            <a:ext cx="245465" cy="425745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4682494" y="5247465"/>
            <a:ext cx="289559" cy="455076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8197752" y="3429753"/>
            <a:ext cx="585763" cy="33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7193270" y="1153391"/>
            <a:ext cx="254010" cy="425744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3377045" y="3429753"/>
            <a:ext cx="549269" cy="7225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0" idx="1"/>
          </p:cNvCxnSpPr>
          <p:nvPr/>
        </p:nvCxnSpPr>
        <p:spPr>
          <a:xfrm>
            <a:off x="7174266" y="5247464"/>
            <a:ext cx="264469" cy="455872"/>
          </a:xfrm>
          <a:prstGeom prst="line">
            <a:avLst/>
          </a:prstGeom>
          <a:ln w="57150">
            <a:solidFill>
              <a:srgbClr val="A3E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96170" y="2759573"/>
            <a:ext cx="2948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영상 이미지 제작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38748" y="2450196"/>
            <a:ext cx="3263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기자재 구매</a:t>
            </a:r>
            <a:endParaRPr lang="en-US" altLang="ko-KR" sz="4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기상청 데이터 처리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28883" y="2757972"/>
            <a:ext cx="326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영상 데이터 처리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28883" y="2473483"/>
            <a:ext cx="3263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기상청 데이터처리</a:t>
            </a:r>
            <a:endParaRPr lang="en-US" altLang="ko-KR" sz="4000" dirty="0">
              <a:solidFill>
                <a:prstClr val="white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prstClr val="white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영상 관리</a:t>
            </a:r>
          </a:p>
        </p:txBody>
      </p:sp>
    </p:spTree>
    <p:extLst>
      <p:ext uri="{BB962C8B-B14F-4D97-AF65-F5344CB8AC3E}">
        <p14:creationId xmlns:p14="http://schemas.microsoft.com/office/powerpoint/2010/main" val="396758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3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20" grpId="0" animBg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42" grpId="0"/>
      <p:bldP spid="42" grpId="1"/>
      <p:bldP spid="51" grpId="0"/>
      <p:bldP spid="51" grpId="1"/>
      <p:bldP spid="52" grpId="0"/>
      <p:bldP spid="52" grpId="1"/>
      <p:bldP spid="53" grpId="0"/>
      <p:bldP spid="5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21022"/>
              </p:ext>
            </p:extLst>
          </p:nvPr>
        </p:nvGraphicFramePr>
        <p:xfrm>
          <a:off x="844998" y="937765"/>
          <a:ext cx="10276888" cy="4579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599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2317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4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5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영상 이미지 제작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영상 데이터 처리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기상청 데이터 처리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키넥트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및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빔프로젝터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구매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키넥트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모션 인식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모션별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상호 작용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테스트 및 오류 수정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91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시연 및 최종 발표 준비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23" y="1485899"/>
            <a:ext cx="3745524" cy="37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17" y="1730858"/>
            <a:ext cx="2157631" cy="31746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27" y="1749330"/>
            <a:ext cx="3254505" cy="317658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89174" y="2595200"/>
            <a:ext cx="82734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Digital Media Art</a:t>
            </a:r>
          </a:p>
        </p:txBody>
      </p:sp>
    </p:spTree>
    <p:extLst>
      <p:ext uri="{BB962C8B-B14F-4D97-AF65-F5344CB8AC3E}">
        <p14:creationId xmlns:p14="http://schemas.microsoft.com/office/powerpoint/2010/main" val="329758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21992 -0.00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-0.26771 -0.000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7241440" y="1949807"/>
            <a:ext cx="2326866" cy="2998641"/>
            <a:chOff x="2590800" y="2438400"/>
            <a:chExt cx="2326866" cy="2998641"/>
          </a:xfrm>
        </p:grpSpPr>
        <p:grpSp>
          <p:nvGrpSpPr>
            <p:cNvPr id="7" name="그룹 6"/>
            <p:cNvGrpSpPr/>
            <p:nvPr/>
          </p:nvGrpSpPr>
          <p:grpSpPr>
            <a:xfrm>
              <a:off x="2590800" y="2438400"/>
              <a:ext cx="2326866" cy="2326866"/>
              <a:chOff x="2488975" y="2707639"/>
              <a:chExt cx="2326866" cy="232686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975" y="2707639"/>
                <a:ext cx="2326866" cy="2326866"/>
              </a:xfrm>
              <a:prstGeom prst="rect">
                <a:avLst/>
              </a:prstGeom>
            </p:spPr>
          </p:pic>
          <p:sp>
            <p:nvSpPr>
              <p:cNvPr id="6" name="이등변 삼각형 5"/>
              <p:cNvSpPr/>
              <p:nvPr/>
            </p:nvSpPr>
            <p:spPr>
              <a:xfrm>
                <a:off x="3271464" y="4414518"/>
                <a:ext cx="761887" cy="21336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959047" y="4500118"/>
              <a:ext cx="1590372" cy="93692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spc="3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Kinect</a:t>
              </a:r>
              <a:endParaRPr lang="ko-KR" altLang="en-US" sz="4000" spc="3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148553" y="1797483"/>
            <a:ext cx="3338030" cy="3150965"/>
            <a:chOff x="11103679" y="2334531"/>
            <a:chExt cx="3338030" cy="315096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753" y="2334531"/>
              <a:ext cx="2341881" cy="234188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103679" y="4633019"/>
              <a:ext cx="3338030" cy="8524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600" spc="3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Beam Projector</a:t>
              </a:r>
              <a:endParaRPr lang="ko-KR" altLang="en-US" sz="3600" spc="3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5" r="14215"/>
          <a:stretch/>
        </p:blipFill>
        <p:spPr>
          <a:xfrm>
            <a:off x="2073275" y="1293002"/>
            <a:ext cx="2995110" cy="4245909"/>
          </a:xfrm>
          <a:prstGeom prst="rect">
            <a:avLst/>
          </a:prstGeom>
        </p:spPr>
      </p:pic>
      <p:pic>
        <p:nvPicPr>
          <p:cNvPr id="4" name="갈매기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67" end="2881.187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320" y="3085898"/>
            <a:ext cx="406400" cy="406400"/>
          </a:xfrm>
          <a:prstGeom prst="rect">
            <a:avLst/>
          </a:prstGeom>
          <a:ln>
            <a:noFill/>
          </a:ln>
        </p:spPr>
      </p:pic>
      <p:sp>
        <p:nvSpPr>
          <p:cNvPr id="7" name="액자 6"/>
          <p:cNvSpPr/>
          <p:nvPr/>
        </p:nvSpPr>
        <p:spPr>
          <a:xfrm>
            <a:off x="2032635" y="1223010"/>
            <a:ext cx="3088640" cy="4419600"/>
          </a:xfrm>
          <a:prstGeom prst="frame">
            <a:avLst>
              <a:gd name="adj1" fmla="val 4031"/>
            </a:avLst>
          </a:prstGeom>
          <a:gradFill flip="none" rotWithShape="1">
            <a:gsLst>
              <a:gs pos="8000">
                <a:schemeClr val="accent1">
                  <a:lumMod val="5000"/>
                  <a:lumOff val="95000"/>
                </a:schemeClr>
              </a:gs>
              <a:gs pos="64000">
                <a:schemeClr val="bg1">
                  <a:lumMod val="65000"/>
                </a:schemeClr>
              </a:gs>
              <a:gs pos="88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52" y="2321358"/>
            <a:ext cx="2341881" cy="23418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7700" y="2800350"/>
            <a:ext cx="1009650" cy="138112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616" y="1530230"/>
            <a:ext cx="353036" cy="3530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194" y="1530230"/>
            <a:ext cx="389760" cy="3897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202" y="1493454"/>
            <a:ext cx="505752" cy="5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2653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760880" y="2224127"/>
            <a:ext cx="2326866" cy="2326866"/>
            <a:chOff x="2488975" y="2707639"/>
            <a:chExt cx="2326866" cy="23268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975" y="2707639"/>
              <a:ext cx="2326866" cy="2326866"/>
            </a:xfrm>
            <a:prstGeom prst="rect">
              <a:avLst/>
            </a:prstGeom>
          </p:spPr>
        </p:pic>
        <p:sp>
          <p:nvSpPr>
            <p:cNvPr id="6" name="이등변 삼각형 5"/>
            <p:cNvSpPr/>
            <p:nvPr/>
          </p:nvSpPr>
          <p:spPr>
            <a:xfrm>
              <a:off x="3271464" y="4414518"/>
              <a:ext cx="761887" cy="2133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9" y="1355448"/>
            <a:ext cx="3195545" cy="3195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89" y="1355449"/>
            <a:ext cx="3198362" cy="31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84" y="937721"/>
            <a:ext cx="9144000" cy="5143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84" y="937271"/>
            <a:ext cx="9145600" cy="51444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38584" y="937271"/>
            <a:ext cx="9144800" cy="514395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79" y="1053535"/>
            <a:ext cx="1858236" cy="18582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4405" y="2466258"/>
            <a:ext cx="1353157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8894 0.20625 L 0.05118 0.39467 L 0.09154 0.51528 " pathEditMode="relative" ptsTypes="AA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7271"/>
            <a:ext cx="9159384" cy="5143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7270"/>
            <a:ext cx="9144000" cy="51439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8584" y="937271"/>
            <a:ext cx="9144800" cy="514395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733394" y="2323277"/>
            <a:ext cx="1927577" cy="1927577"/>
            <a:chOff x="6292878" y="2075688"/>
            <a:chExt cx="2030305" cy="2030305"/>
          </a:xfrm>
        </p:grpSpPr>
        <p:sp>
          <p:nvSpPr>
            <p:cNvPr id="9" name="직사각형 8"/>
            <p:cNvSpPr/>
            <p:nvPr/>
          </p:nvSpPr>
          <p:spPr>
            <a:xfrm>
              <a:off x="6446520" y="2322576"/>
              <a:ext cx="1700784" cy="1499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878" y="2075688"/>
              <a:ext cx="2030305" cy="2030305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367029" y="3052398"/>
            <a:ext cx="1198851" cy="1198851"/>
            <a:chOff x="2671855" y="1960879"/>
            <a:chExt cx="1927577" cy="1927577"/>
          </a:xfrm>
        </p:grpSpPr>
        <p:sp>
          <p:nvSpPr>
            <p:cNvPr id="6" name="직각 삼각형 5"/>
            <p:cNvSpPr/>
            <p:nvPr/>
          </p:nvSpPr>
          <p:spPr>
            <a:xfrm>
              <a:off x="3865042" y="2053036"/>
              <a:ext cx="436880" cy="37592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006522" y="2491034"/>
              <a:ext cx="1117600" cy="1172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55" y="1960879"/>
              <a:ext cx="1927577" cy="1927577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2483083" y="2344389"/>
            <a:ext cx="1906465" cy="1906465"/>
            <a:chOff x="5661034" y="355364"/>
            <a:chExt cx="1906465" cy="190646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661034" y="355364"/>
              <a:ext cx="1906465" cy="1906465"/>
            </a:xfrm>
            <a:prstGeom prst="roundRect">
              <a:avLst>
                <a:gd name="adj" fmla="val 6008"/>
              </a:avLst>
            </a:prstGeom>
            <a:solidFill>
              <a:srgbClr val="006D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315" y="617325"/>
              <a:ext cx="1362222" cy="136222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504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19" y="2036467"/>
            <a:ext cx="2192754" cy="2192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3132844"/>
            <a:ext cx="1193009" cy="119300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7077730" y="2321060"/>
            <a:ext cx="2004793" cy="2004793"/>
            <a:chOff x="7230130" y="2183496"/>
            <a:chExt cx="2004793" cy="200479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130" y="2183496"/>
              <a:ext cx="2004793" cy="2004793"/>
            </a:xfrm>
            <a:prstGeom prst="rect">
              <a:avLst/>
            </a:prstGeom>
          </p:spPr>
        </p:pic>
        <p:sp>
          <p:nvSpPr>
            <p:cNvPr id="15" name="이등변 삼각형 14"/>
            <p:cNvSpPr/>
            <p:nvPr/>
          </p:nvSpPr>
          <p:spPr>
            <a:xfrm>
              <a:off x="7924631" y="3796357"/>
              <a:ext cx="656430" cy="183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9" y="3132844"/>
            <a:ext cx="1193009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180</Words>
  <Application>Microsoft Office PowerPoint</Application>
  <PresentationFormat>와이드스크린</PresentationFormat>
  <Paragraphs>56</Paragraphs>
  <Slides>15</Slides>
  <Notes>4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Calibri Light</vt:lpstr>
      <vt:lpstr>Calibri</vt:lpstr>
      <vt:lpstr>-윤고딕320</vt:lpstr>
      <vt:lpstr>맑은 고딕</vt:lpstr>
      <vt:lpstr>Arial</vt:lpstr>
      <vt:lpstr>Wingdings</vt:lpstr>
      <vt:lpstr>-윤고딕310</vt:lpstr>
      <vt:lpstr>Yoon 윤고딕 530_TT</vt:lpstr>
      <vt:lpstr>-윤고딕330</vt:lpstr>
      <vt:lpstr>-윤고딕340</vt:lpstr>
      <vt:lpstr>Office 테마</vt:lpstr>
      <vt:lpstr>1_Office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SangWook.Seo</dc:creator>
  <cp:lastModifiedBy>SangSeok Park</cp:lastModifiedBy>
  <cp:revision>71</cp:revision>
  <dcterms:created xsi:type="dcterms:W3CDTF">2016-03-08T16:07:07Z</dcterms:created>
  <dcterms:modified xsi:type="dcterms:W3CDTF">2016-03-16T08:27:25Z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